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7" r:id="rId4"/>
    <p:sldId id="320" r:id="rId5"/>
    <p:sldId id="322" r:id="rId6"/>
    <p:sldId id="323" r:id="rId7"/>
    <p:sldId id="324" r:id="rId8"/>
    <p:sldId id="325" r:id="rId9"/>
    <p:sldId id="288" r:id="rId10"/>
    <p:sldId id="318" r:id="rId11"/>
    <p:sldId id="319" r:id="rId12"/>
    <p:sldId id="257" r:id="rId13"/>
    <p:sldId id="290" r:id="rId14"/>
    <p:sldId id="292" r:id="rId15"/>
    <p:sldId id="291" r:id="rId16"/>
    <p:sldId id="302" r:id="rId17"/>
    <p:sldId id="304" r:id="rId18"/>
    <p:sldId id="306" r:id="rId19"/>
    <p:sldId id="307" r:id="rId20"/>
    <p:sldId id="308" r:id="rId21"/>
    <p:sldId id="309" r:id="rId22"/>
    <p:sldId id="310" r:id="rId23"/>
    <p:sldId id="311" r:id="rId24"/>
    <p:sldId id="297" r:id="rId25"/>
    <p:sldId id="298" r:id="rId26"/>
    <p:sldId id="299" r:id="rId27"/>
    <p:sldId id="300" r:id="rId28"/>
    <p:sldId id="303" r:id="rId29"/>
    <p:sldId id="312" r:id="rId30"/>
    <p:sldId id="313" r:id="rId31"/>
    <p:sldId id="315" r:id="rId32"/>
    <p:sldId id="314" r:id="rId33"/>
    <p:sldId id="28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FF"/>
    <a:srgbClr val="800000"/>
    <a:srgbClr val="663300"/>
    <a:srgbClr val="321547"/>
    <a:srgbClr val="FFCCFF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CCF6-D67A-47B6-80BE-A2688B7B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10709-D812-469F-BB73-D8CD0AC5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4602-2ADD-431C-88BA-3BAB4AA0A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55EA-5659-42C9-84AC-24EA60793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F012-DEF5-409D-A5C1-BA3AA7700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B5B3-3D4D-420A-AD70-FE43C3B2E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AB6E-57F2-4A0B-8D94-A2CB7BE03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E76F-7CF2-4812-B53D-DEB7FFCA1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44DE-5805-43C0-AD18-210E0AFC9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BBAC-BBAA-47ED-B5EE-9BEB8EB2A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162C-9866-41DA-9BB3-3A99BC43D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6035CA-EAF7-4858-9E35-3795214B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571744"/>
            <a:ext cx="55007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pPr lvl="0"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 </a:t>
            </a:r>
          </a:p>
          <a:p>
            <a:pPr lvl="0"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НАКЛОННАЯ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7166"/>
            <a:ext cx="24384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49796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7030A0"/>
                </a:solidFill>
              </a:rPr>
              <a:t>Творческий проект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Взаимопроверка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643050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1)Прямые перпендикулярные плоскости АА</a:t>
            </a:r>
            <a:r>
              <a:rPr lang="ru-RU" sz="2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-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BC  ,     AD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плоскости,  перпендикулярные ребру ВС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CC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скрещивающиеся прямые прямой АС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A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</a:p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плоскости,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пересекающие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eaLnBrk="0" hangingPunct="0">
              <a:tabLst>
                <a:tab pos="53975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СС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 DD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42844" y="1285860"/>
            <a:ext cx="3857652" cy="4500594"/>
            <a:chOff x="357158" y="1285860"/>
            <a:chExt cx="4987322" cy="4809500"/>
          </a:xfrm>
        </p:grpSpPr>
        <p:grpSp>
          <p:nvGrpSpPr>
            <p:cNvPr id="43" name="Группа 24"/>
            <p:cNvGrpSpPr/>
            <p:nvPr/>
          </p:nvGrpSpPr>
          <p:grpSpPr>
            <a:xfrm>
              <a:off x="357158" y="1285860"/>
              <a:ext cx="1757070" cy="1380476"/>
              <a:chOff x="357158" y="1285860"/>
              <a:chExt cx="1757070" cy="1380476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1357290" y="1285860"/>
                <a:ext cx="7569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57158" y="214311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r>
                  <a:rPr lang="ru-RU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</p:grpSp>
        <p:grpSp>
          <p:nvGrpSpPr>
            <p:cNvPr id="44" name="Группа 23"/>
            <p:cNvGrpSpPr/>
            <p:nvPr/>
          </p:nvGrpSpPr>
          <p:grpSpPr>
            <a:xfrm>
              <a:off x="500034" y="1428736"/>
              <a:ext cx="4844446" cy="4666624"/>
              <a:chOff x="500034" y="1428736"/>
              <a:chExt cx="4844446" cy="4666624"/>
            </a:xfrm>
          </p:grpSpPr>
          <p:sp>
            <p:nvSpPr>
              <p:cNvPr id="45" name="Блок-схема: данные 3"/>
              <p:cNvSpPr/>
              <p:nvPr/>
            </p:nvSpPr>
            <p:spPr>
              <a:xfrm>
                <a:off x="909717" y="1714488"/>
                <a:ext cx="3924711" cy="747573"/>
              </a:xfrm>
              <a:prstGeom prst="flowChartInputOutpu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-751557" y="4123046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411227" y="4122122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12794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3174366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908505" y="1714488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V="1">
                <a:off x="928662" y="5000636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1714480" y="1714488"/>
                <a:ext cx="2357454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/>
              <p:cNvSpPr/>
              <p:nvPr/>
            </p:nvSpPr>
            <p:spPr>
              <a:xfrm>
                <a:off x="4071934" y="2214554"/>
                <a:ext cx="6575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D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786314" y="142873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4786314" y="4643446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endParaRPr lang="ru-RU" b="1" dirty="0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0719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</a:rPr>
                  <a:t>D</a:t>
                </a:r>
                <a:endParaRPr lang="ru-RU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500166" y="457200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endParaRPr lang="ru-RU" b="1" dirty="0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5000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endParaRPr lang="ru-RU" b="1" dirty="0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643042" y="5000636"/>
                <a:ext cx="321471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928662" y="5786454"/>
                <a:ext cx="312754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10800000" flipH="1">
                <a:off x="4071934" y="4929198"/>
                <a:ext cx="785818" cy="8331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>
                <a:off x="892943" y="5036355"/>
                <a:ext cx="785818" cy="7143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Кулишкинs\Desktop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61" y="0"/>
            <a:ext cx="5151755" cy="661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8" y="620713"/>
            <a:ext cx="864076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ТЕМА УРОКА: 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наклонная</a:t>
            </a:r>
            <a:r>
              <a:rPr lang="ru-RU" sz="6000" b="1" dirty="0" smtClean="0">
                <a:solidFill>
                  <a:srgbClr val="FF0000"/>
                </a:solidFill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ru-RU" sz="3200" dirty="0">
              <a:latin typeface="Arial Narrow" pitchFamily="34" charset="0"/>
            </a:endParaRPr>
          </a:p>
        </p:txBody>
      </p:sp>
      <p:pic>
        <p:nvPicPr>
          <p:cNvPr id="3075" name="Picture 5" descr="BD055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365625"/>
            <a:ext cx="24479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Расстояние от точки до плоскости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2143108" y="4071942"/>
            <a:ext cx="4699000" cy="1871663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80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8794" y="2428868"/>
            <a:ext cx="507209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29058" y="3929066"/>
            <a:ext cx="3898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baseline="-300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3200" b="1" smtClean="0"/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894001" y="3678239"/>
            <a:ext cx="250033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29058" y="1643050"/>
            <a:ext cx="708848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А</a:t>
            </a:r>
            <a:endParaRPr lang="ru-RU" sz="3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607587" y="2893215"/>
            <a:ext cx="2571768" cy="150019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3071810"/>
            <a:ext cx="2857520" cy="15716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964645" y="3536157"/>
            <a:ext cx="3286148" cy="92869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857752" y="4572008"/>
            <a:ext cx="412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8000" b="1" dirty="0" smtClean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3857628"/>
            <a:ext cx="412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8000" b="1" dirty="0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4214818"/>
            <a:ext cx="412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8000" b="1" dirty="0" smtClean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471488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471488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С</a:t>
            </a:r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43174" y="514351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D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521495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к</a:t>
            </a:r>
            <a:endParaRPr lang="ru-RU" sz="4800" b="1" dirty="0"/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6357950" y="5072074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α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1428728" y="928670"/>
            <a:ext cx="5413380" cy="4943497"/>
            <a:chOff x="2143108" y="1643050"/>
            <a:chExt cx="4699000" cy="430055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929058" y="1643050"/>
              <a:ext cx="708848" cy="913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·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Arial"/>
                </a:rPr>
                <a:t>А</a:t>
              </a:r>
              <a:endParaRPr lang="ru-RU" sz="3200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2143108" y="2264520"/>
              <a:ext cx="4699000" cy="3679085"/>
              <a:chOff x="2143108" y="2264520"/>
              <a:chExt cx="4699000" cy="3679085"/>
            </a:xfrm>
          </p:grpSpPr>
          <p:sp>
            <p:nvSpPr>
              <p:cNvPr id="33" name="Oval 26"/>
              <p:cNvSpPr>
                <a:spLocks noChangeArrowheads="1"/>
              </p:cNvSpPr>
              <p:nvPr/>
            </p:nvSpPr>
            <p:spPr bwMode="auto">
              <a:xfrm>
                <a:off x="2143108" y="4071942"/>
                <a:ext cx="4699000" cy="1871663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8000" b="1" dirty="0" smtClean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929058" y="3929066"/>
                <a:ext cx="389850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200" b="1" baseline="-3000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3200" b="1" smtClean="0"/>
              </a:p>
              <a:p>
                <a:endParaRPr lang="ru-RU" dirty="0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2878077" y="3576038"/>
                <a:ext cx="250033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3591664" y="2800305"/>
                <a:ext cx="2571768" cy="150019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Прямоугольник 40"/>
              <p:cNvSpPr/>
              <p:nvPr/>
            </p:nvSpPr>
            <p:spPr>
              <a:xfrm>
                <a:off x="5429256" y="3857628"/>
                <a:ext cx="412292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8000" b="1" baseline="-30000" dirty="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8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071934" y="4714884"/>
                <a:ext cx="4812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/>
                  <a:t>В</a:t>
                </a:r>
                <a:endParaRPr lang="ru-RU" sz="3200" b="1" dirty="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715008" y="4714884"/>
                <a:ext cx="50006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kern="0" dirty="0" smtClean="0">
                    <a:solidFill>
                      <a:srgbClr val="000000"/>
                    </a:solidFill>
                    <a:latin typeface="Arial"/>
                  </a:rPr>
                  <a:t>С</a:t>
                </a:r>
                <a:endParaRPr lang="ru-RU" sz="3200" b="1" dirty="0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4127449" y="4812542"/>
                <a:ext cx="150019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19"/>
              <p:cNvSpPr txBox="1">
                <a:spLocks noChangeArrowheads="1"/>
              </p:cNvSpPr>
              <p:nvPr/>
            </p:nvSpPr>
            <p:spPr bwMode="auto">
              <a:xfrm>
                <a:off x="2214546" y="4929198"/>
                <a:ext cx="3273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dirty="0"/>
                  <a:t>α</a:t>
                </a:r>
                <a:endParaRPr lang="ru-RU" b="1" dirty="0"/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1357290" y="428604"/>
            <a:ext cx="6807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Расстояние от точки до плоскости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143504" y="1643050"/>
            <a:ext cx="3500462" cy="430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АВ</a:t>
            </a:r>
            <a:r>
              <a:rPr lang="ru-RU" sz="2000" b="1" dirty="0" smtClean="0"/>
              <a:t> – перпендикуляр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АС</a:t>
            </a:r>
            <a:r>
              <a:rPr lang="ru-RU" sz="2000" b="1" dirty="0" smtClean="0"/>
              <a:t> – наклонная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ВС</a:t>
            </a:r>
            <a:r>
              <a:rPr lang="ru-RU" sz="2000" b="1" dirty="0" smtClean="0"/>
              <a:t> – проекция наклонной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Точка В </a:t>
            </a:r>
            <a:r>
              <a:rPr lang="ru-RU" sz="2000" b="1" dirty="0" smtClean="0"/>
              <a:t>– основание перпендикуляра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Точка С </a:t>
            </a:r>
            <a:r>
              <a:rPr lang="ru-RU" sz="2000" b="1" dirty="0" smtClean="0"/>
              <a:t>– основание наклонной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Дать определение первым трём отрезкам и указать название точек В и 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04048" y="1700808"/>
            <a:ext cx="3657600" cy="4286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АВ –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АС –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ВС –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Точка В -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Точка С - 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357158" y="1357298"/>
            <a:ext cx="4699000" cy="4300555"/>
            <a:chOff x="2143108" y="1643050"/>
            <a:chExt cx="4699000" cy="430055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929058" y="1643050"/>
              <a:ext cx="708848" cy="913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·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Arial"/>
                </a:rPr>
                <a:t>А</a:t>
              </a:r>
              <a:endParaRPr lang="ru-RU" sz="3200" dirty="0"/>
            </a:p>
          </p:txBody>
        </p:sp>
        <p:grpSp>
          <p:nvGrpSpPr>
            <p:cNvPr id="78" name="Группа 51"/>
            <p:cNvGrpSpPr/>
            <p:nvPr/>
          </p:nvGrpSpPr>
          <p:grpSpPr>
            <a:xfrm>
              <a:off x="2143108" y="2357430"/>
              <a:ext cx="4699000" cy="3586175"/>
              <a:chOff x="2143108" y="2357430"/>
              <a:chExt cx="4699000" cy="3586175"/>
            </a:xfrm>
          </p:grpSpPr>
          <p:sp>
            <p:nvSpPr>
              <p:cNvPr id="79" name="Oval 26"/>
              <p:cNvSpPr>
                <a:spLocks noChangeArrowheads="1"/>
              </p:cNvSpPr>
              <p:nvPr/>
            </p:nvSpPr>
            <p:spPr bwMode="auto">
              <a:xfrm>
                <a:off x="2143108" y="4071942"/>
                <a:ext cx="4699000" cy="1871663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8000" b="1" dirty="0" smtClean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929058" y="3929066"/>
                <a:ext cx="389850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200" b="1" baseline="-3000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3200" b="1" smtClean="0"/>
              </a:p>
              <a:p>
                <a:endParaRPr lang="ru-RU" dirty="0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 rot="5400000">
                <a:off x="2894001" y="3678239"/>
                <a:ext cx="250033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16200000" flipH="1">
                <a:off x="3607587" y="2893215"/>
                <a:ext cx="2571768" cy="150019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рямоугольник 82"/>
              <p:cNvSpPr/>
              <p:nvPr/>
            </p:nvSpPr>
            <p:spPr>
              <a:xfrm>
                <a:off x="5429256" y="3857628"/>
                <a:ext cx="412292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8000" b="1" baseline="-30000" dirty="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8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071934" y="4714884"/>
                <a:ext cx="4812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/>
                  <a:t>В</a:t>
                </a:r>
                <a:endParaRPr lang="ru-RU" sz="3200" b="1" dirty="0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715008" y="4714884"/>
                <a:ext cx="50006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kern="0" dirty="0" smtClean="0">
                    <a:solidFill>
                      <a:srgbClr val="000000"/>
                    </a:solidFill>
                    <a:latin typeface="Arial"/>
                  </a:rPr>
                  <a:t>С</a:t>
                </a:r>
                <a:endParaRPr lang="ru-RU" sz="3200" b="1" dirty="0"/>
              </a:p>
            </p:txBody>
          </p: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4143372" y="4929198"/>
                <a:ext cx="150019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19"/>
              <p:cNvSpPr txBox="1">
                <a:spLocks noChangeArrowheads="1"/>
              </p:cNvSpPr>
              <p:nvPr/>
            </p:nvSpPr>
            <p:spPr bwMode="auto">
              <a:xfrm>
                <a:off x="2214546" y="4929198"/>
                <a:ext cx="3273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dirty="0"/>
                  <a:t>α</a:t>
                </a:r>
                <a:endParaRPr lang="ru-RU" b="1" dirty="0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428596" y="6143644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Расстоянием от точки до плоскости называется….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1357298"/>
            <a:ext cx="192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 30 - 31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Users\Кулишкинs\Desktop\аттестация\до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643470" cy="464347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639493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s\Кулишкинs\Desktop\аттестация\лестниц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72818"/>
            <a:ext cx="3143272" cy="3835369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7500990" cy="675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Кулишкинs\Desktop\аттестация\новыйго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2273"/>
            <a:ext cx="5429288" cy="667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0825" y="692150"/>
            <a:ext cx="87137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ЦЕЛИ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85860"/>
            <a:ext cx="835824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Познакомиться, что такое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перпендикуляр, наклонная, проекция наклонной, расстояния от точки до плоскости;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свойства наклонных и их проекций;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связь между перпендикуляром, наклонной и проекцией наклонной;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закрепить эти понятия в ходе решения задач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Кулишкинs\Desktop\аттестация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984250"/>
            <a:ext cx="698500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sers\Кулишкинs\Desktop\аттестация\кры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908007"/>
            <a:ext cx="7329118" cy="487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Users\Кулишкинs\Desktop\аттестация\торш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571500"/>
            <a:ext cx="4457700" cy="5715000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23278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sers\Кулишкинs\Desktop\аттестация\торт кораб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32356"/>
            <a:ext cx="6215106" cy="554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7167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Из точки В данной на расстоянии 9 см от плоскости, проведена к ней наклонная ВМ=15см. Найдите ее проекцию СМ на данную плоскость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100010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72132" y="1428736"/>
            <a:ext cx="3357586" cy="3000396"/>
            <a:chOff x="5572132" y="1428736"/>
            <a:chExt cx="3357586" cy="3000396"/>
          </a:xfrm>
        </p:grpSpPr>
        <p:sp>
          <p:nvSpPr>
            <p:cNvPr id="4" name="Овал 3"/>
            <p:cNvSpPr/>
            <p:nvPr/>
          </p:nvSpPr>
          <p:spPr>
            <a:xfrm>
              <a:off x="5572132" y="3214686"/>
              <a:ext cx="3357586" cy="12144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b="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6465107" y="2536025"/>
              <a:ext cx="2214578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643570" y="2143116"/>
              <a:ext cx="2643206" cy="121444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 flipV="1">
              <a:off x="6357950" y="3643314"/>
              <a:ext cx="1214446" cy="42862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5929322" y="3929066"/>
              <a:ext cx="441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М</a:t>
              </a:r>
              <a:endParaRPr lang="ru-RU" sz="24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43834" y="3357562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С</a:t>
              </a:r>
              <a:endParaRPr lang="ru-RU" sz="24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72396" y="2214554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9</a:t>
              </a:r>
              <a:endParaRPr lang="ru-RU" sz="24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00826" y="2428868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/>
                <a:t>15</a:t>
              </a:r>
              <a:endParaRPr lang="ru-RU" sz="20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29454" y="3857628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00"/>
                  </a:solidFill>
                </a:rPr>
                <a:t>?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714480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hlinkClick r:id="rId2" action="ppaction://hlinksldjump"/>
              </a:rPr>
              <a:t>Решение задач</a:t>
            </a:r>
            <a:endParaRPr lang="ru-RU" sz="3600" dirty="0" smtClean="0">
              <a:solidFill>
                <a:srgbClr val="7030A0"/>
              </a:solidFill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№1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214546" y="1928802"/>
            <a:ext cx="4786346" cy="4572032"/>
            <a:chOff x="5572132" y="1000108"/>
            <a:chExt cx="3357586" cy="342902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572132" y="1428736"/>
              <a:ext cx="3357586" cy="3000396"/>
              <a:chOff x="5572132" y="1428736"/>
              <a:chExt cx="3357586" cy="3000396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5572132" y="3214686"/>
                <a:ext cx="3357586" cy="1214446"/>
              </a:xfrm>
              <a:prstGeom prst="ellipse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400" b="1" dirty="0"/>
              </a:p>
            </p:txBody>
          </p:sp>
          <p:cxnSp>
            <p:nvCxnSpPr>
              <p:cNvPr id="4" name="Прямая соединительная линия 3"/>
              <p:cNvCxnSpPr/>
              <p:nvPr/>
            </p:nvCxnSpPr>
            <p:spPr>
              <a:xfrm rot="5400000">
                <a:off x="6465107" y="2536025"/>
                <a:ext cx="2214578" cy="158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 rot="5400000">
                <a:off x="5643570" y="2143116"/>
                <a:ext cx="2643206" cy="1214446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10800000" flipV="1">
                <a:off x="6357950" y="3643314"/>
                <a:ext cx="1214446" cy="42862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оугольник 6"/>
              <p:cNvSpPr/>
              <p:nvPr/>
            </p:nvSpPr>
            <p:spPr>
              <a:xfrm>
                <a:off x="5929322" y="3929066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/>
                  <a:t>Н</a:t>
                </a:r>
                <a:endParaRPr lang="ru-RU" sz="2400" b="1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643834" y="3357562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400" b="1" kern="0" dirty="0" smtClean="0">
                    <a:solidFill>
                      <a:srgbClr val="000000"/>
                    </a:solidFill>
                    <a:latin typeface="Arial"/>
                  </a:rPr>
                  <a:t>С</a:t>
                </a:r>
                <a:endParaRPr lang="ru-RU" sz="2400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7572396" y="2214554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/>
                  <a:t>5</a:t>
                </a:r>
                <a:endParaRPr lang="ru-RU" sz="2400" b="1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500826" y="2428868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 err="1" smtClean="0">
                    <a:solidFill>
                      <a:srgbClr val="FFFF00"/>
                    </a:solidFill>
                  </a:rPr>
                  <a:t>х</a:t>
                </a:r>
                <a:endParaRPr lang="ru-RU" sz="2400" b="1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929454" y="3857628"/>
                <a:ext cx="37018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/>
                  <a:t>12</a:t>
                </a:r>
                <a:endParaRPr lang="ru-RU" sz="2400" b="1" dirty="0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7500958" y="100010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В</a:t>
              </a:r>
              <a:endParaRPr lang="ru-RU" b="1" dirty="0"/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2.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готовому чертежу найти </a:t>
            </a:r>
            <a:r>
              <a:rPr lang="ru-RU" i="1" dirty="0" smtClean="0">
                <a:solidFill>
                  <a:schemeClr val="tx1"/>
                </a:solidFill>
              </a:rPr>
              <a:t>Х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теореме Пифагора найдём гипотенузу ВН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ВН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= ВС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+ НС</a:t>
            </a:r>
            <a:r>
              <a:rPr lang="ru-RU" sz="3600" baseline="30000" dirty="0" smtClean="0"/>
              <a:t>2</a:t>
            </a:r>
            <a:br>
              <a:rPr lang="ru-RU" sz="3600" baseline="30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= 12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+ 5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= 144 + 25 = 169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 = 13 см.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s\Кулишкинs\Desktop\аттестация\Перпендикулярность и наклонная\12_sampu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4786346" cy="56342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738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321547"/>
                </a:solidFill>
              </a:rPr>
              <a:t>Блюдо для подачи шашлыка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Кулишкинs\Desktop\аттестация\Перпендикулярность и наклонная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929222" cy="55562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928670"/>
            <a:ext cx="371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какой высоте необходимо закрепить верхнее основание от </a:t>
            </a:r>
          </a:p>
          <a:p>
            <a:r>
              <a:rPr lang="ru-RU" sz="2400" dirty="0" smtClean="0"/>
              <a:t>дна блюда, чтобы вставить шампуры. Если рабочая длина шампура 25 см. Расстояние от оси блюда до нижнего отверстия, в которое вставляется шампур 25см. А расстояние от оси до верхнего отверстия 10см. Глубина блюда равна 3 см. 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28596" y="1714488"/>
            <a:ext cx="4643470" cy="4357718"/>
            <a:chOff x="2143108" y="1785926"/>
            <a:chExt cx="4643470" cy="4357718"/>
          </a:xfrm>
        </p:grpSpPr>
        <p:sp>
          <p:nvSpPr>
            <p:cNvPr id="4" name="Дуга 3"/>
            <p:cNvSpPr/>
            <p:nvPr/>
          </p:nvSpPr>
          <p:spPr>
            <a:xfrm>
              <a:off x="2143108" y="5000636"/>
              <a:ext cx="4071966" cy="2143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Арка 8"/>
            <p:cNvSpPr/>
            <p:nvPr/>
          </p:nvSpPr>
          <p:spPr>
            <a:xfrm rot="10800000">
              <a:off x="2428860" y="5214950"/>
              <a:ext cx="4357718" cy="928694"/>
            </a:xfrm>
            <a:prstGeom prst="blockArc">
              <a:avLst/>
            </a:prstGeom>
            <a:solidFill>
              <a:srgbClr val="6633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2393141" y="3821909"/>
              <a:ext cx="4143404" cy="71438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Арка 11"/>
            <p:cNvSpPr/>
            <p:nvPr/>
          </p:nvSpPr>
          <p:spPr>
            <a:xfrm>
              <a:off x="3428992" y="2428868"/>
              <a:ext cx="1928826" cy="214314"/>
            </a:xfrm>
            <a:prstGeom prst="blockArc">
              <a:avLst/>
            </a:prstGeom>
            <a:solidFill>
              <a:srgbClr val="6633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endCxn id="9" idx="0"/>
            </p:cNvCxnSpPr>
            <p:nvPr/>
          </p:nvCxnSpPr>
          <p:spPr>
            <a:xfrm rot="16200000" flipH="1">
              <a:off x="4353219" y="3362028"/>
              <a:ext cx="3178994" cy="1455549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9" idx="0"/>
            </p:cNvCxnSpPr>
            <p:nvPr/>
          </p:nvCxnSpPr>
          <p:spPr>
            <a:xfrm rot="16200000" flipH="1" flipV="1">
              <a:off x="5567669" y="4612193"/>
              <a:ext cx="35716" cy="2169929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3679025" y="4036223"/>
              <a:ext cx="3214710" cy="142876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6000760" y="3643314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0" dirty="0" smtClean="0">
                  <a:solidFill>
                    <a:srgbClr val="C00000"/>
                  </a:solidFill>
                  <a:latin typeface="Arial"/>
                  <a:ea typeface="+mj-ea"/>
                  <a:cs typeface="+mj-cs"/>
                </a:rPr>
                <a:t>25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143504" y="5643578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kern="0" dirty="0" smtClean="0">
                  <a:solidFill>
                    <a:srgbClr val="C00000"/>
                  </a:solidFill>
                  <a:latin typeface="Arial"/>
                </a:rPr>
                <a:t>25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72000" y="1928802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0" dirty="0" smtClean="0">
                  <a:solidFill>
                    <a:srgbClr val="C00000"/>
                  </a:solidFill>
                  <a:latin typeface="Arial"/>
                  <a:ea typeface="+mj-ea"/>
                  <a:cs typeface="+mj-cs"/>
                </a:rPr>
                <a:t>10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143372" y="557214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0" dirty="0" smtClean="0">
                  <a:solidFill>
                    <a:srgbClr val="C00000"/>
                  </a:solidFill>
                  <a:latin typeface="Arial"/>
                  <a:ea typeface="+mj-ea"/>
                  <a:cs typeface="+mj-cs"/>
                </a:rPr>
                <a:t>3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85918" y="1928802"/>
            <a:ext cx="3479318" cy="3819251"/>
            <a:chOff x="1785918" y="1928802"/>
            <a:chExt cx="3479318" cy="381925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286116" y="2000240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А</a:t>
              </a:r>
              <a:endParaRPr lang="ru-RU" sz="2400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571868" y="5214950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В</a:t>
              </a:r>
              <a:endParaRPr lang="ru-RU" sz="2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857752" y="5143512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С</a:t>
              </a:r>
              <a:endParaRPr lang="ru-RU" sz="2400" b="1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714612" y="5286388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О</a:t>
              </a:r>
              <a:endParaRPr lang="ru-RU" sz="2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85984" y="1928802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О</a:t>
              </a:r>
              <a:r>
                <a:rPr lang="ru-RU" sz="1000" b="1" kern="0" dirty="0" smtClean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1</a:t>
              </a:r>
              <a:endParaRPr lang="ru-RU" sz="1000" b="1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785918" y="3786190"/>
              <a:ext cx="8595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sz="2400" b="1" kern="0" dirty="0" smtClean="0">
                  <a:solidFill>
                    <a:srgbClr val="FF0000"/>
                  </a:solidFill>
                  <a:latin typeface="Arial"/>
                  <a:ea typeface="+mj-ea"/>
                  <a:cs typeface="+mj-cs"/>
                </a:rPr>
                <a:t>Н =?</a:t>
              </a:r>
              <a:endParaRPr lang="ru-RU" sz="2400" b="1" kern="0" dirty="0">
                <a:solidFill>
                  <a:srgbClr val="FF0000"/>
                </a:solidFill>
                <a:latin typeface="Arial"/>
                <a:ea typeface="+mj-ea"/>
                <a:cs typeface="+mj-cs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29256" y="1643050"/>
            <a:ext cx="321471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ВС= ОС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ОВ = 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=15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т. Пифагора найдём 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225 = 400,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 = 20см.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 = 20 + 3 = 23 см.-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такой высоте нужно закрепить верхнее основание блюда.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 descr="D:\Users\Кулишкинs\Desktop\аттестация\Перпендикулярность и наклонная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72" y="1196752"/>
            <a:ext cx="4000528" cy="541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75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7030A0"/>
                </a:solidFill>
              </a:rPr>
              <a:t>Сформулируйте определение 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Параллельных прямых в пространстве;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Скрещивающихся прямых ;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Перпендикулярных прямых в пространстве;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Прямой перпендикулярной плоскости;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Свойства перпендикулярности прямой и плоскости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Повторим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85786" y="1500174"/>
            <a:ext cx="63579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: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перпендикуляр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наклонная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плоскости?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Проекция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наклонной?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связаны между собой длины перпендикуляра, наклонной и проекции.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214810" y="5286388"/>
            <a:ext cx="4643470" cy="142876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Конспект в тетради ;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 готовому чертежу найти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Стр. 37, № 23 – на «4-5»</a:t>
            </a:r>
          </a:p>
          <a:p>
            <a:pPr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107785" y="4179099"/>
            <a:ext cx="271464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786446" y="3500438"/>
            <a:ext cx="3214710" cy="1928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143372" y="3571876"/>
            <a:ext cx="3000396" cy="1571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4857752" y="5572140"/>
            <a:ext cx="1643074" cy="2857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00826" y="5572140"/>
            <a:ext cx="1857388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3504" y="357187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29520" y="378619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17</a:t>
            </a:r>
            <a:endParaRPr lang="ru-RU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15140" y="571501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15</a:t>
            </a:r>
            <a:endParaRPr lang="ru-RU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564357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 предложения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28662" y="1785926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643050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“Я узнал(а) много нового.”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“Мне это пригодится в жизни.”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 уроке было над чем подумать.”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 все вопросы, возникающие в ходе урока, я получил(а) ответы.”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 уроке я работал(а) добросовестно и цели урока достиг(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цели.”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5099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492500" y="981075"/>
            <a:ext cx="5113338" cy="417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112E-0FD3-4947-8998-035F9158D517}" type="slidenum">
              <a:rPr lang="en-US"/>
              <a:pPr/>
              <a:t>4</a:t>
            </a:fld>
            <a:endParaRPr lang="en-US"/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4357686" y="3000372"/>
            <a:ext cx="4699000" cy="1871663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214282" y="3357562"/>
            <a:ext cx="3914775" cy="2530475"/>
          </a:xfrm>
          <a:custGeom>
            <a:avLst/>
            <a:gdLst/>
            <a:ahLst/>
            <a:cxnLst>
              <a:cxn ang="0">
                <a:pos x="497" y="296"/>
              </a:cxn>
              <a:cxn ang="0">
                <a:pos x="2344" y="195"/>
              </a:cxn>
              <a:cxn ang="0">
                <a:pos x="1228" y="1466"/>
              </a:cxn>
              <a:cxn ang="0">
                <a:pos x="168" y="963"/>
              </a:cxn>
              <a:cxn ang="0">
                <a:pos x="222" y="323"/>
              </a:cxn>
              <a:cxn ang="0">
                <a:pos x="497" y="296"/>
              </a:cxn>
            </a:cxnLst>
            <a:rect l="0" t="0" r="r" b="b"/>
            <a:pathLst>
              <a:path w="2466" h="1594">
                <a:moveTo>
                  <a:pt x="497" y="296"/>
                </a:moveTo>
                <a:cubicBezTo>
                  <a:pt x="851" y="275"/>
                  <a:pt x="2222" y="0"/>
                  <a:pt x="2344" y="195"/>
                </a:cubicBezTo>
                <a:cubicBezTo>
                  <a:pt x="2466" y="390"/>
                  <a:pt x="1591" y="1338"/>
                  <a:pt x="1228" y="1466"/>
                </a:cubicBezTo>
                <a:cubicBezTo>
                  <a:pt x="865" y="1594"/>
                  <a:pt x="336" y="1153"/>
                  <a:pt x="168" y="963"/>
                </a:cubicBezTo>
                <a:cubicBezTo>
                  <a:pt x="0" y="773"/>
                  <a:pt x="169" y="431"/>
                  <a:pt x="222" y="323"/>
                </a:cubicBezTo>
                <a:cubicBezTo>
                  <a:pt x="275" y="215"/>
                  <a:pt x="143" y="317"/>
                  <a:pt x="497" y="296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714348" y="1428736"/>
            <a:ext cx="8212138" cy="1987550"/>
          </a:xfrm>
          <a:custGeom>
            <a:avLst/>
            <a:gdLst/>
            <a:ahLst/>
            <a:cxnLst>
              <a:cxn ang="0">
                <a:pos x="1077" y="318"/>
              </a:cxn>
              <a:cxn ang="0">
                <a:pos x="584" y="1205"/>
              </a:cxn>
              <a:cxn ang="0">
                <a:pos x="4579" y="602"/>
              </a:cxn>
              <a:cxn ang="0">
                <a:pos x="4149" y="44"/>
              </a:cxn>
              <a:cxn ang="0">
                <a:pos x="1077" y="318"/>
              </a:cxn>
            </a:cxnLst>
            <a:rect l="0" t="0" r="r" b="b"/>
            <a:pathLst>
              <a:path w="5173" h="1252">
                <a:moveTo>
                  <a:pt x="1077" y="318"/>
                </a:moveTo>
                <a:cubicBezTo>
                  <a:pt x="483" y="511"/>
                  <a:pt x="0" y="1158"/>
                  <a:pt x="584" y="1205"/>
                </a:cubicBezTo>
                <a:cubicBezTo>
                  <a:pt x="1168" y="1252"/>
                  <a:pt x="3985" y="795"/>
                  <a:pt x="4579" y="602"/>
                </a:cubicBezTo>
                <a:cubicBezTo>
                  <a:pt x="5173" y="409"/>
                  <a:pt x="4736" y="88"/>
                  <a:pt x="4149" y="44"/>
                </a:cubicBezTo>
                <a:cubicBezTo>
                  <a:pt x="3562" y="0"/>
                  <a:pt x="1671" y="125"/>
                  <a:pt x="1077" y="31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4000" i="1" smtClean="0"/>
              <a:t>Взаимное расположение двух прямых в пространстве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ru-RU" smtClean="0"/>
              <a:t>1.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flipV="1">
            <a:off x="3071802" y="1714488"/>
            <a:ext cx="4470400" cy="434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3143240" y="2285992"/>
            <a:ext cx="4572000" cy="5222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927350" y="156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/>
              </a:rPr>
              <a:t>а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230563" y="2257425"/>
            <a:ext cx="306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/>
              </a:rPr>
              <a:t>в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14348" y="3929066"/>
            <a:ext cx="2844800" cy="1230313"/>
            <a:chOff x="900113" y="3178175"/>
            <a:chExt cx="2844800" cy="1230313"/>
          </a:xfrm>
        </p:grpSpPr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 flipV="1">
              <a:off x="900113" y="3498850"/>
              <a:ext cx="2844800" cy="319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 flipH="1">
              <a:off x="1857375" y="3178175"/>
              <a:ext cx="900113" cy="1060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982663" y="3519488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>
                  <a:effectLst/>
                </a:rPr>
                <a:t>с</a:t>
              </a: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2055813" y="404177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effectLst/>
                </a:rPr>
                <a:t>d</a:t>
              </a:r>
              <a:endParaRPr lang="ru-RU">
                <a:effectLst/>
              </a:endParaRPr>
            </a:p>
          </p:txBody>
        </p:sp>
      </p:grp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5786446" y="335756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n</a:t>
            </a:r>
            <a:endParaRPr lang="ru-RU" dirty="0">
              <a:effectLst/>
            </a:endParaRP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2643174" y="4857760"/>
            <a:ext cx="2684463" cy="155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4572000" y="5786454"/>
            <a:ext cx="1843088" cy="973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286116" y="5429264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k</a:t>
            </a:r>
            <a:endParaRPr lang="ru-RU" dirty="0">
              <a:effectLst/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643570" y="5786454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</a:t>
            </a:r>
            <a:endParaRPr lang="ru-RU" dirty="0">
              <a:effectLst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929190" y="3429000"/>
            <a:ext cx="2946418" cy="1204913"/>
            <a:chOff x="5108575" y="3048000"/>
            <a:chExt cx="2946418" cy="1204913"/>
          </a:xfrm>
        </p:grpSpPr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5892800" y="3048000"/>
              <a:ext cx="0" cy="1204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>
              <a:off x="5108575" y="3686175"/>
              <a:ext cx="2932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7680343" y="3333752"/>
              <a:ext cx="374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/>
                </a:rPr>
                <a:t>m</a:t>
              </a:r>
              <a:endParaRPr lang="ru-RU" dirty="0">
                <a:effectLst/>
              </a:endParaRPr>
            </a:p>
          </p:txBody>
        </p:sp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>
              <a:off x="5878513" y="3556000"/>
              <a:ext cx="17462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6067425" y="3570288"/>
              <a:ext cx="14288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0" grpId="0" animBg="1"/>
      <p:bldP spid="73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2B3EEF"/>
                </a:solidFill>
                <a:latin typeface="Times New Roman" pitchFamily="18" charset="0"/>
                <a:cs typeface="Times New Roman" pitchFamily="18" charset="0"/>
              </a:rPr>
              <a:t>ПЕРПЕНДИКУЛЯРНЫЕ ПРЯМЫЕ В ПРОСТРАНСТВЕ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928662" y="2285992"/>
            <a:ext cx="715806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 dirty="0">
                <a:solidFill>
                  <a:srgbClr val="FF3300"/>
                </a:solidFill>
                <a:effectLst/>
              </a:rPr>
              <a:t>ОПРЕДЕЛЕНИЕ:</a:t>
            </a:r>
          </a:p>
          <a:p>
            <a:pPr algn="l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Две прямые в пространстве называются взаимно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перпендикулярными,если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угол между ними равен 90°.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effectLst/>
              </a:rPr>
              <a:t>Перпендикулярные прямые могут пересекаться</a:t>
            </a:r>
            <a:r>
              <a:rPr lang="ru-RU" sz="3600" b="1" dirty="0">
                <a:effectLst/>
                <a:latin typeface="Monotype Corsiva" pitchFamily="66" charset="0"/>
              </a:rPr>
              <a:t>(</a:t>
            </a:r>
            <a:r>
              <a:rPr lang="ru-RU" b="1" dirty="0">
                <a:effectLst/>
              </a:rPr>
              <a:t> </a:t>
            </a:r>
            <a:r>
              <a:rPr lang="ru-RU" sz="3600" b="1" dirty="0">
                <a:effectLst/>
                <a:latin typeface="Monotype Corsiva" pitchFamily="66" charset="0"/>
              </a:rPr>
              <a:t>а </a:t>
            </a:r>
            <a:r>
              <a:rPr lang="ru-RU" b="1" dirty="0">
                <a:effectLst/>
              </a:rPr>
              <a:t>и</a:t>
            </a:r>
            <a:r>
              <a:rPr lang="ru-RU" sz="2400" b="1" dirty="0">
                <a:effectLst/>
              </a:rPr>
              <a:t> </a:t>
            </a:r>
            <a:r>
              <a:rPr lang="ru-RU" sz="3600" b="1" dirty="0">
                <a:effectLst/>
                <a:latin typeface="Monotype Corsiva" pitchFamily="66" charset="0"/>
              </a:rPr>
              <a:t>в) </a:t>
            </a:r>
            <a:r>
              <a:rPr lang="ru-RU" b="1" dirty="0">
                <a:effectLst/>
              </a:rPr>
              <a:t>и скрещиваться</a:t>
            </a:r>
            <a:r>
              <a:rPr lang="ru-RU" sz="3600" b="1" dirty="0">
                <a:effectLst/>
                <a:latin typeface="Monotype Corsiva" pitchFamily="66" charset="0"/>
              </a:rPr>
              <a:t>(а</a:t>
            </a:r>
            <a:r>
              <a:rPr lang="ru-RU" sz="2400" b="1" dirty="0">
                <a:effectLst/>
              </a:rPr>
              <a:t> </a:t>
            </a:r>
            <a:r>
              <a:rPr lang="ru-RU" b="1" dirty="0">
                <a:effectLst/>
              </a:rPr>
              <a:t>и</a:t>
            </a:r>
            <a:r>
              <a:rPr lang="ru-RU" sz="2400" b="1" dirty="0">
                <a:effectLst/>
              </a:rPr>
              <a:t> </a:t>
            </a:r>
            <a:r>
              <a:rPr lang="ru-RU" sz="3600" b="1" dirty="0">
                <a:effectLst/>
                <a:latin typeface="Monotype Corsiva" pitchFamily="66" charset="0"/>
              </a:rPr>
              <a:t>с)</a:t>
            </a:r>
            <a:endParaRPr lang="ru-RU" sz="2400" b="1" dirty="0">
              <a:effectLst/>
              <a:latin typeface="MS Shell Dlg" charset="-52"/>
            </a:endParaRPr>
          </a:p>
          <a:p>
            <a:pPr algn="l">
              <a:spcBef>
                <a:spcPct val="50000"/>
              </a:spcBef>
            </a:pPr>
            <a:endParaRPr lang="ru-RU" b="0" dirty="0">
              <a:effectLst/>
            </a:endParaRPr>
          </a:p>
          <a:p>
            <a:pPr algn="l">
              <a:spcBef>
                <a:spcPct val="50000"/>
              </a:spcBef>
            </a:pPr>
            <a:endParaRPr lang="ru-RU" sz="2400" b="0" dirty="0">
              <a:effectLst/>
            </a:endParaRPr>
          </a:p>
        </p:txBody>
      </p:sp>
      <p:pic>
        <p:nvPicPr>
          <p:cNvPr id="1032" name="Picture 8" descr="Безымянный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6786610" cy="337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6200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2B3EEF"/>
                </a:solidFill>
                <a:latin typeface="Times New Roman" pitchFamily="18" charset="0"/>
                <a:cs typeface="Times New Roman" pitchFamily="18" charset="0"/>
              </a:rPr>
              <a:t>ПРЯМАЯ, ПЕРПЕНДИКУЛЯРНАЯ К ПЛОСКОСТИ</a:t>
            </a:r>
            <a:endParaRPr lang="ru-RU" sz="3600" b="1" i="1" dirty="0">
              <a:solidFill>
                <a:srgbClr val="2B3EE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1676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effectLst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2976" y="2500306"/>
            <a:ext cx="628654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 dirty="0">
                <a:solidFill>
                  <a:srgbClr val="FF3300"/>
                </a:solidFill>
                <a:effectLst/>
              </a:rPr>
              <a:t>ОПРЕДЕЛЕНИЕ: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</a:t>
            </a:r>
            <a:r>
              <a:rPr 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перпендикулярной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плоскости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она перпендикулярна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любой прямой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лежащей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этой плоскости</a:t>
            </a:r>
          </a:p>
        </p:txBody>
      </p:sp>
      <p:pic>
        <p:nvPicPr>
          <p:cNvPr id="8208" name="Picture 16" descr="Безымянный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626817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57290" y="2285992"/>
            <a:ext cx="5500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одна из двух параллельных прямых перпендикулярна к плоскости, то и другая прямая перпендикулярна к этой плоскости</a:t>
            </a:r>
            <a:endParaRPr lang="ru-RU" sz="3200" b="1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11C5-9A38-4B2E-90AD-C7C579BD17EB}" type="slidenum">
              <a:rPr lang="en-US"/>
              <a:pPr/>
              <a:t>7</a:t>
            </a:fld>
            <a:endParaRPr lang="en-US"/>
          </a:p>
        </p:txBody>
      </p:sp>
      <p:sp>
        <p:nvSpPr>
          <p:cNvPr id="1167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" charset="0"/>
              </a:rPr>
              <a:t>Свойства перпендикулярных прямой и плоскости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0003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8" name="Picture 4" descr="Безымянный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596240" cy="4143404"/>
          </a:xfrm>
          <a:prstGeom prst="rect">
            <a:avLst/>
          </a:prstGeom>
          <a:noFill/>
        </p:spPr>
      </p:pic>
      <p:sp>
        <p:nvSpPr>
          <p:cNvPr id="21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Т. 3.3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 перпендикулярных прямой и плоскости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928794" y="2143116"/>
            <a:ext cx="5143536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две прямые перпендикулярны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 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плоскости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то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они параллельны между собой.</a:t>
            </a:r>
          </a:p>
          <a:p>
            <a:pPr>
              <a:spcBef>
                <a:spcPct val="50000"/>
              </a:spcBef>
            </a:pPr>
            <a:endParaRPr lang="ru-RU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7" name="Picture 7" descr="Безымянный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7842719" cy="4143404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Т. 3.4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4000" dirty="0" smtClean="0"/>
              <a:t>Укажите по рисунку:</a:t>
            </a:r>
            <a:endParaRPr lang="ru-RU" sz="40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57818" y="1357298"/>
            <a:ext cx="35004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1)Прямые перпендикулярные плоскости АА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2) плоскости,  перпендикулярные ребру ВС.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3) скрещивающиеся прямые прямой АС;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539750" algn="l"/>
              </a:tabLst>
            </a:pPr>
            <a:r>
              <a:rPr lang="ru-RU" sz="2400" dirty="0" smtClean="0"/>
              <a:t>4)плоскости, которые пересекают плоскость АВС</a:t>
            </a:r>
            <a:r>
              <a:rPr lang="en-US" sz="2400" dirty="0" smtClean="0"/>
              <a:t>D</a:t>
            </a:r>
            <a:r>
              <a:rPr lang="ru-RU" sz="2400" dirty="0" smtClean="0"/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8" y="1285860"/>
            <a:ext cx="4987322" cy="4809500"/>
            <a:chOff x="357158" y="1285860"/>
            <a:chExt cx="4987322" cy="48095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57158" y="1285860"/>
              <a:ext cx="1757070" cy="1380476"/>
              <a:chOff x="357158" y="1285860"/>
              <a:chExt cx="1757070" cy="1380476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1357290" y="1285860"/>
                <a:ext cx="7569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57158" y="214311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r>
                  <a:rPr lang="ru-RU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00034" y="1428736"/>
              <a:ext cx="4844446" cy="4666624"/>
              <a:chOff x="500034" y="1428736"/>
              <a:chExt cx="4844446" cy="4666624"/>
            </a:xfrm>
          </p:grpSpPr>
          <p:sp>
            <p:nvSpPr>
              <p:cNvPr id="4" name="Блок-схема: данные 3"/>
              <p:cNvSpPr/>
              <p:nvPr/>
            </p:nvSpPr>
            <p:spPr>
              <a:xfrm>
                <a:off x="909717" y="1714488"/>
                <a:ext cx="3924711" cy="747573"/>
              </a:xfrm>
              <a:prstGeom prst="flowChartInputOutpu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-751557" y="4123046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2411227" y="4122122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12794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3174366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908505" y="1714488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928662" y="5000636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714480" y="1714488"/>
                <a:ext cx="2357454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рямоугольник 32"/>
              <p:cNvSpPr/>
              <p:nvPr/>
            </p:nvSpPr>
            <p:spPr>
              <a:xfrm>
                <a:off x="4071934" y="2214554"/>
                <a:ext cx="6575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D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86314" y="142873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786314" y="4643446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endParaRPr lang="ru-RU" b="1" dirty="0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0719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</a:rPr>
                  <a:t>D</a:t>
                </a:r>
                <a:endParaRPr lang="ru-RU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500166" y="457200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endParaRPr lang="ru-RU" b="1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000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endParaRPr lang="ru-RU" b="1" dirty="0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643042" y="5000636"/>
                <a:ext cx="321471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928662" y="5786454"/>
                <a:ext cx="312754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 flipH="1">
                <a:off x="4071934" y="4929198"/>
                <a:ext cx="785818" cy="8331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892943" y="5036355"/>
                <a:ext cx="785818" cy="7143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</TotalTime>
  <Words>701</Words>
  <Application>Microsoft Office PowerPoint</Application>
  <PresentationFormat>Экран (4:3)</PresentationFormat>
  <Paragraphs>180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Презентация PowerPoint</vt:lpstr>
      <vt:lpstr>Презентация PowerPoint</vt:lpstr>
      <vt:lpstr> Сформулируйте определение </vt:lpstr>
      <vt:lpstr>Взаимное расположение двух прямых в пространстве</vt:lpstr>
      <vt:lpstr>ПЕРПЕНДИКУЛЯРНЫЕ ПРЯМЫЕ В ПРОСТРАНСТВЕ</vt:lpstr>
      <vt:lpstr>ПРЯМАЯ, ПЕРПЕНДИКУЛЯРНАЯ К ПЛОСКОСТИ</vt:lpstr>
      <vt:lpstr>Свойства перпендикулярных прямой и плоскости</vt:lpstr>
      <vt:lpstr>Свойства перпендикулярных прямой и плоскости</vt:lpstr>
      <vt:lpstr>Укажите по рисунку:</vt:lpstr>
      <vt:lpstr>Взаимопроверка</vt:lpstr>
      <vt:lpstr>Презентация PowerPoint</vt:lpstr>
      <vt:lpstr>Презентация PowerPoint</vt:lpstr>
      <vt:lpstr>Расстояние от точки до плоскости</vt:lpstr>
      <vt:lpstr>Презентация PowerPoint</vt:lpstr>
      <vt:lpstr>Дать определение первым трём отрезкам и указать название точек В и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 2.  По готовому чертежу найти Х</vt:lpstr>
      <vt:lpstr>Взаимопроверка  По теореме Пифагора найдём гипотенузу ВН ВН2 = ВС2 + НС2  ВН2 = 122 + 52 = 144 + 25 = 169  ВН = 13 см.  </vt:lpstr>
      <vt:lpstr>Презентация PowerPoint</vt:lpstr>
      <vt:lpstr>Задача </vt:lpstr>
      <vt:lpstr>СХЕМА</vt:lpstr>
      <vt:lpstr>Повторим</vt:lpstr>
      <vt:lpstr>Домашнее задание</vt:lpstr>
      <vt:lpstr>Продолжите предложения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Пользователь Windows</cp:lastModifiedBy>
  <cp:revision>167</cp:revision>
  <dcterms:created xsi:type="dcterms:W3CDTF">2010-10-31T19:07:31Z</dcterms:created>
  <dcterms:modified xsi:type="dcterms:W3CDTF">2015-04-16T14:08:10Z</dcterms:modified>
</cp:coreProperties>
</file>